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4CACF-FDAA-4843-A4F0-14E5FF5B8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6B7FF1-3900-4906-AA12-5AA49C94D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79AF9-98E2-470C-AB36-81CB3B39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FC3F6-E730-4A38-A0E3-588949DE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F9CE62-FD1E-4C5C-BEF5-DEA7D06C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40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FD127-C536-4372-B26D-7DA32E5B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623550-DC34-4593-BBBE-5F981FAF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AEF6D9-B7E9-4C44-B8C4-66CEDDCF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366BB2-531B-4A12-8081-48E9150B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5C1C58-88CD-4F02-A317-8B4D2556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352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BC20F2-FA7B-4F5A-8F14-3F39480EB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97D0AD-D51B-4C3C-B5C1-34D804707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FA6C5D-0D35-4991-A04C-158E7642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0B5C84-EAD2-4863-AB2A-3C387D27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8A8961-AB5B-4089-AF50-6F454F7D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01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B1E33-37D7-4CFA-B020-6AE8EAC8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44CE0C-32D0-41C2-B2F4-0611EDB2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D16DFD-209B-4DF5-8EC0-B19F73FA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FAD077-0414-4BC1-AF00-16716D87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D09628-C5B4-46D7-AF2D-9F7D17F4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99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88C82-6436-4B56-B3F5-C061D35A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BFF469-B883-4397-B965-5EF7D5A3E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0E6D3-016B-4ED9-BF7A-2BEC49406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D5735-A515-44F3-8E52-9254A5FD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80BD77-6C2D-48DC-A010-07B6591B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0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B564A-1A47-4655-B33D-C261313E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D2F780-CBE6-4CD1-A3B1-454871EE2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780F39-2C64-40BB-B816-FD4D0E282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72B4E-B615-4FC7-8AAF-6B05D8B3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486B21-DEF8-4208-B3AB-350FF363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1523C6-BEF2-4308-A0E9-3C7BB4C6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939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412A0-0E55-4E8C-A52B-C01A3B0F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4097C5-AE5F-4201-86E5-F2A7255E8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0B7034-CB8B-4DF3-9549-7C4F555CC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97DBB6-BC3F-4179-9A37-14040CD1A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28DAE5-2A14-43F8-890E-6620ADBBA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24F783F-0218-466A-A0CE-5CFC47E4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389198-E69C-42BD-8700-098E68F2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9FF51A-ADAD-45CF-931C-AC6DBD47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31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CAD14-4A35-4D0F-BA7B-186B32BF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68FE3C-E231-4A34-BAE6-0E88AFED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1C3A28-1A66-4FF0-852C-5DDC4762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F94619-F037-41CC-8C4F-7C076AB6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902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65DC5A-A4B8-45DF-9EFF-0C75277A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E374F7-E8A2-45D5-BD26-5BEE1A93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CE7B5C-1BE4-454D-AA83-D45BBCDA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47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14110-9773-4D9B-BA54-56FA99AC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AD6262-1EA0-4A07-8FA1-D66076095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EA5204-4A33-4575-9F0A-C00C72308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D482AE-8FE7-4569-A5E5-6AEE083A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B25750-B1EA-43B5-AA08-1D7BD595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CFBE16-EB03-4058-AF13-31BBA2DD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815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A7D0A-11C5-4E30-B9B4-0BB2B8C9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36C0E6-2FEA-4F48-BEA3-E59E27A97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2719E9-9784-4455-9F9F-6615832E9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0B36D-71F8-4EE8-AD8C-7252B409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0A2169-A581-46EC-AD3B-010D422F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9E96DA-5205-45D4-A46E-142E5FC7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517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9F6156-1B60-4B9E-AB62-FA569C9A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8632EA-52DD-49C4-B8E9-DDB72A116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218A0C-1D1B-4F1B-BDDC-C577A28F2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0D9F-9622-4E91-9869-168F441F577A}" type="datetimeFigureOut">
              <a:rPr lang="es-AR" smtClean="0"/>
              <a:t>28/12/2021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113AFC-9E7A-4A9F-BF02-5E13116DB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0A08B-E736-4C8A-B222-7B402D72C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B93E-B5B3-412F-B225-7C7200614C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472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EDC31-7380-42F7-AB23-243D1CA17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45" y="309489"/>
            <a:ext cx="11746523" cy="3756074"/>
          </a:xfrm>
        </p:spPr>
        <p:txBody>
          <a:bodyPr>
            <a:normAutofit/>
          </a:bodyPr>
          <a:lstStyle/>
          <a:p>
            <a:br>
              <a:rPr lang="es-ES" dirty="0"/>
            </a:br>
            <a:r>
              <a:rPr lang="es-ES" dirty="0"/>
              <a:t>Asistencia Técnica</a:t>
            </a:r>
            <a:br>
              <a:rPr lang="es-ES" dirty="0"/>
            </a:br>
            <a:r>
              <a:rPr lang="es-ES" dirty="0"/>
              <a:t>Proyectos Cobertura de Cátedra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7F133-34E6-42CD-84A5-B65709413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098" y="4642336"/>
            <a:ext cx="7648136" cy="1069147"/>
          </a:xfrm>
        </p:spPr>
        <p:txBody>
          <a:bodyPr>
            <a:normAutofit/>
          </a:bodyPr>
          <a:lstStyle/>
          <a:p>
            <a:r>
              <a:rPr lang="es-ES" sz="6000" dirty="0"/>
              <a:t>ISFD 235</a:t>
            </a:r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4709D5-EF33-4874-9ADE-61B8D5030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271021"/>
            <a:ext cx="2089956" cy="19516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404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4F1E2-63D3-4996-A86C-D82069D9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                  </a:t>
            </a:r>
            <a:r>
              <a:rPr lang="es-ES" sz="3600" b="1" dirty="0"/>
              <a:t>El proyecto se debe armar siguiendo la Resol. 5886,            			        teniendo en cuenta los siguientes ítems</a:t>
            </a:r>
            <a:endParaRPr lang="es-AR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0CD1B-8510-45AE-80AA-0C4E48399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612272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1: Fundamentación</a:t>
            </a:r>
          </a:p>
          <a:p>
            <a:r>
              <a:rPr lang="es-ES" dirty="0"/>
              <a:t>2: Expectativas de Logro</a:t>
            </a:r>
          </a:p>
          <a:p>
            <a:r>
              <a:rPr lang="es-ES" dirty="0"/>
              <a:t>3: Contenidos académicos actualizados y contextualizados</a:t>
            </a:r>
          </a:p>
          <a:p>
            <a:r>
              <a:rPr lang="es-ES" dirty="0"/>
              <a:t>4: Intervención didáctica.</a:t>
            </a:r>
          </a:p>
          <a:p>
            <a:r>
              <a:rPr lang="es-ES" dirty="0"/>
              <a:t>5: Atención al impacto de la propuesta en la práctica docente.</a:t>
            </a:r>
          </a:p>
          <a:p>
            <a:r>
              <a:rPr lang="es-ES" dirty="0"/>
              <a:t>6: Presupuesto de tiempo – Criterios de distribución.</a:t>
            </a:r>
          </a:p>
          <a:p>
            <a:r>
              <a:rPr lang="es-ES" dirty="0"/>
              <a:t>7: Recursos</a:t>
            </a:r>
          </a:p>
          <a:p>
            <a:r>
              <a:rPr lang="es-ES" dirty="0"/>
              <a:t>8: Bibliografía del docente y del alumno.</a:t>
            </a:r>
          </a:p>
          <a:p>
            <a:r>
              <a:rPr lang="es-ES" dirty="0"/>
              <a:t>9:Propuesta de evaluación.</a:t>
            </a:r>
          </a:p>
          <a:p>
            <a:r>
              <a:rPr lang="es-ES" dirty="0"/>
              <a:t>10: Actividades de extensión e investigación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63848A-7776-43DB-AC6B-6BDB0A276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0" y="0"/>
            <a:ext cx="1897883" cy="17723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134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C4AC7-DB00-4F9E-9B13-B4EA8D724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                                          </a:t>
            </a:r>
            <a:r>
              <a:rPr lang="es-E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Entonces…</a:t>
            </a:r>
            <a:endParaRPr lang="es-A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F84889-A75E-4812-B0D4-0BD9EC468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897"/>
            <a:ext cx="10515600" cy="4121835"/>
          </a:xfrm>
        </p:spPr>
        <p:txBody>
          <a:bodyPr/>
          <a:lstStyle/>
          <a:p>
            <a:r>
              <a:rPr lang="es-ES" dirty="0"/>
              <a:t>La propuesta pedagógica se arma teniendo en cuenta la Resol.5886 y el diseño curricular de la materia.</a:t>
            </a:r>
          </a:p>
          <a:p>
            <a:r>
              <a:rPr lang="es-ES" dirty="0"/>
              <a:t>La propuesta pedagógica la evalúa la comisión evaluadora. Se aprueba con 55/110 pts. y en ese caso, se pasa a la entrevista que se aprueba con 60/120 pts.</a:t>
            </a:r>
          </a:p>
          <a:p>
            <a:r>
              <a:rPr lang="es-ES" dirty="0"/>
              <a:t>Se suma el puntaje obtenido por evaluación de títulos y antecedentes, según anexo III de Resol. 5886.</a:t>
            </a:r>
          </a:p>
          <a:p>
            <a:r>
              <a:rPr lang="es-ES" dirty="0"/>
              <a:t>Se envía en un sobre con todos los datos o en un archivo a: isfd235pinamar@gmail.com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6D4977-6FBC-47F9-B038-BB1250927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82" y="41674"/>
            <a:ext cx="1910349" cy="178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450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70132-FA7E-4A66-9D07-1EFE4280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                                                  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Anexo III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D768DF-138C-4BF4-BB71-CC388A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Está en la Resol. 5886.</a:t>
            </a:r>
          </a:p>
          <a:p>
            <a:r>
              <a:rPr lang="es-ES" dirty="0"/>
              <a:t>Se completa con los datos actuales.</a:t>
            </a:r>
          </a:p>
          <a:p>
            <a:r>
              <a:rPr lang="es-ES" dirty="0"/>
              <a:t>Se debe adjuntar toda la documentación respaldatoria.</a:t>
            </a:r>
          </a:p>
          <a:p>
            <a:r>
              <a:rPr lang="es-ES" dirty="0"/>
              <a:t>Todo en un archivo .PDF</a:t>
            </a:r>
          </a:p>
          <a:p>
            <a:r>
              <a:rPr lang="es-ES" dirty="0"/>
              <a:t>El Anexo III es enviado al tribunal descentralizado para que otorgue una valoración.</a:t>
            </a:r>
          </a:p>
          <a:p>
            <a:r>
              <a:rPr lang="es-ES" dirty="0"/>
              <a:t>La comisión evaluadora otorga puntaje a los ítems no valorados por el tribunal.</a:t>
            </a:r>
          </a:p>
          <a:p>
            <a:r>
              <a:rPr lang="es-ES" dirty="0"/>
              <a:t>Se debe enviar en un sobre al instituto o archivo .PDF a isfd235pinamar@gmail, diferente a la propuesta pedagógica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22027A-EEF9-45E1-BB5A-0ADC227FF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2" y="60349"/>
            <a:ext cx="1592463" cy="14870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796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45C3E-7F57-4A7C-BA48-37548137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       ¿En que consiste la presentación de                			proyectos?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A9179C-F878-424F-A0F4-8370114F9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897"/>
            <a:ext cx="10515600" cy="3912065"/>
          </a:xfrm>
        </p:spPr>
        <p:txBody>
          <a:bodyPr/>
          <a:lstStyle/>
          <a:p>
            <a:r>
              <a:rPr lang="es-ES" dirty="0"/>
              <a:t>1: Presentar una propuesta pedagógica para la materia/espacio curricular determinado.</a:t>
            </a:r>
          </a:p>
          <a:p>
            <a:r>
              <a:rPr lang="es-ES" dirty="0"/>
              <a:t>2: Presentar títulos y antecedentes.</a:t>
            </a:r>
          </a:p>
          <a:p>
            <a:r>
              <a:rPr lang="es-ES" dirty="0"/>
              <a:t>3: La propuesta pedagógica se aprueba con 55/110 pts.</a:t>
            </a:r>
          </a:p>
          <a:p>
            <a:r>
              <a:rPr lang="es-ES" dirty="0"/>
              <a:t>4: Una vez aprobada la propuesta pedagógica, aprobar la entrevista con 60/120 pts.</a:t>
            </a:r>
          </a:p>
          <a:p>
            <a:r>
              <a:rPr lang="es-ES" dirty="0"/>
              <a:t>5: Se confecciona un listado con la suma de los puntajes obtenidos: títulos y antecedentes + proyecto pedagógico + entrevista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DD4A61-BA3A-4B6F-87F0-3AC0C5B2C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1" y="260471"/>
            <a:ext cx="1980687" cy="184963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823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EC751-0992-408E-9E26-14A9AE44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				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hacer el proyecto?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47F56-8C0A-4BDF-842B-3930D37F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2185"/>
            <a:ext cx="10515600" cy="3644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000" dirty="0"/>
              <a:t>A tener en cuenta:</a:t>
            </a:r>
          </a:p>
          <a:p>
            <a:pPr marL="0" indent="0">
              <a:buNone/>
            </a:pPr>
            <a:endParaRPr lang="es-ES" sz="4000" dirty="0"/>
          </a:p>
          <a:p>
            <a:r>
              <a:rPr lang="es-ES" sz="4000" dirty="0"/>
              <a:t>Resolución 5886.</a:t>
            </a:r>
          </a:p>
          <a:p>
            <a:r>
              <a:rPr lang="es-ES" sz="4000" dirty="0"/>
              <a:t>Disposición 30, como ayuda para el armado de la propuesta.</a:t>
            </a:r>
          </a:p>
          <a:p>
            <a:r>
              <a:rPr lang="es-ES" sz="4000" dirty="0"/>
              <a:t>Diseño curricular de la materia a presentar.</a:t>
            </a:r>
            <a:endParaRPr lang="es-AR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BF1BF0-7513-48E9-AB6C-4647E15CF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6" y="189829"/>
            <a:ext cx="1679449" cy="1568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877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A4879-93CD-4C2D-89DD-A09BCE95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			¿Qué indica la Resolución 5886?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898D1-076A-4881-8899-C8CE8564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4534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Primero: Las condiciones en que se realiza la cobertura de cátedras    	        por concurso de títulos, antecedentes y oposición. </a:t>
            </a:r>
          </a:p>
          <a:p>
            <a:pPr>
              <a:lnSpc>
                <a:spcPct val="150000"/>
              </a:lnSpc>
            </a:pPr>
            <a:r>
              <a:rPr lang="es-ES" dirty="0"/>
              <a:t>Segundo: La forma de evaluación de títulos y antecedentes.</a:t>
            </a:r>
          </a:p>
          <a:p>
            <a:pPr>
              <a:lnSpc>
                <a:spcPct val="150000"/>
              </a:lnSpc>
            </a:pPr>
            <a:r>
              <a:rPr lang="es-ES" dirty="0"/>
              <a:t>Tercero: Los aspectos de la propuesta pedagógica a ser evaluados.</a:t>
            </a:r>
          </a:p>
          <a:p>
            <a:pPr>
              <a:lnSpc>
                <a:spcPct val="150000"/>
              </a:lnSpc>
            </a:pPr>
            <a:r>
              <a:rPr lang="es-ES" dirty="0"/>
              <a:t>Cuarto: Los aspectos de la entrevista a ser evaluados.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EDC905-8C0A-4D71-AD9E-EED253097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00" y="336548"/>
            <a:ext cx="1727469" cy="161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791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8784B-F4BC-40CC-882C-24F56FBA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019" y="29953"/>
            <a:ext cx="9271782" cy="1362749"/>
          </a:xfrm>
        </p:spPr>
        <p:txBody>
          <a:bodyPr>
            <a:normAutofit fontScale="90000"/>
          </a:bodyPr>
          <a:lstStyle/>
          <a:p>
            <a:r>
              <a:rPr lang="es-ES" sz="4400" spc="-25" dirty="0"/>
              <a:t>           Valoración </a:t>
            </a:r>
            <a:r>
              <a:rPr lang="es-ES" sz="4400" dirty="0"/>
              <a:t>de títulos y</a:t>
            </a:r>
            <a:r>
              <a:rPr lang="es-ES" spc="-85" dirty="0"/>
              <a:t> </a:t>
            </a:r>
            <a:r>
              <a:rPr lang="es-ES" sz="4400" spc="-15" dirty="0"/>
              <a:t>antecedentes:  </a:t>
            </a:r>
            <a:br>
              <a:rPr lang="es-ES" sz="4400" spc="-15" dirty="0"/>
            </a:br>
            <a:r>
              <a:rPr lang="es-ES" sz="4400" spc="-15" dirty="0"/>
              <a:t>                           </a:t>
            </a:r>
            <a:r>
              <a:rPr lang="es-ES" sz="4400" spc="-30" dirty="0"/>
              <a:t>Anexo </a:t>
            </a:r>
            <a:r>
              <a:rPr lang="es-ES" sz="4400" dirty="0"/>
              <a:t>II - </a:t>
            </a:r>
            <a:r>
              <a:rPr lang="es-ES" sz="4400" spc="-15" dirty="0"/>
              <a:t>Res. </a:t>
            </a:r>
            <a:r>
              <a:rPr lang="es-ES" sz="4400" dirty="0"/>
              <a:t>5886/03</a:t>
            </a:r>
            <a:endParaRPr lang="es-AR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175F8278-0310-42AE-8680-711D5096B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57" y="29953"/>
            <a:ext cx="1756086" cy="16398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B24BAEAB-0FE8-48AF-B664-E15A1903C4A7}"/>
              </a:ext>
            </a:extLst>
          </p:cNvPr>
          <p:cNvSpPr/>
          <p:nvPr/>
        </p:nvSpPr>
        <p:spPr>
          <a:xfrm>
            <a:off x="185256" y="1743586"/>
            <a:ext cx="12006744" cy="5114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682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D62ABA88-925F-43F1-B50F-D8DA6598A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1" y="43924"/>
            <a:ext cx="1649884" cy="16090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4693CB80-00F3-4336-ACCB-75D867B60B00}"/>
              </a:ext>
            </a:extLst>
          </p:cNvPr>
          <p:cNvSpPr/>
          <p:nvPr/>
        </p:nvSpPr>
        <p:spPr>
          <a:xfrm>
            <a:off x="75390" y="1652955"/>
            <a:ext cx="12041219" cy="5205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051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EFDD20DE-541A-432F-A37E-F8BC2F1F4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" y="0"/>
            <a:ext cx="1773707" cy="16740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C085B790-C24A-4630-BA51-57AEFA6F84D2}"/>
              </a:ext>
            </a:extLst>
          </p:cNvPr>
          <p:cNvSpPr/>
          <p:nvPr/>
        </p:nvSpPr>
        <p:spPr>
          <a:xfrm>
            <a:off x="0" y="1674056"/>
            <a:ext cx="12192000" cy="5183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499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64816-53C9-4616-8643-3CEF7D45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602" y="365125"/>
            <a:ext cx="10397197" cy="1325563"/>
          </a:xfrm>
        </p:spPr>
        <p:txBody>
          <a:bodyPr/>
          <a:lstStyle/>
          <a:p>
            <a:r>
              <a:rPr lang="es-ES" dirty="0"/>
              <a:t>						Propuesta curricular: </a:t>
            </a:r>
            <a:br>
              <a:rPr lang="es-ES" dirty="0"/>
            </a:br>
            <a:r>
              <a:rPr lang="es-ES" dirty="0"/>
              <a:t>					Aspectos a ser evaluados</a:t>
            </a:r>
            <a:endParaRPr lang="es-AR" dirty="0"/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C039FD2C-C19A-4A46-AC08-A2425DADC82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1515392"/>
              </p:ext>
            </p:extLst>
          </p:nvPr>
        </p:nvGraphicFramePr>
        <p:xfrm>
          <a:off x="267286" y="1690688"/>
          <a:ext cx="5723939" cy="49211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05200">
                  <a:extLst>
                    <a:ext uri="{9D8B030D-6E8A-4147-A177-3AD203B41FA5}">
                      <a16:colId xmlns:a16="http://schemas.microsoft.com/office/drawing/2014/main" val="3826988265"/>
                    </a:ext>
                  </a:extLst>
                </a:gridCol>
                <a:gridCol w="1018739">
                  <a:extLst>
                    <a:ext uri="{9D8B030D-6E8A-4147-A177-3AD203B41FA5}">
                      <a16:colId xmlns:a16="http://schemas.microsoft.com/office/drawing/2014/main" val="1589682780"/>
                    </a:ext>
                  </a:extLst>
                </a:gridCol>
              </a:tblGrid>
              <a:tr h="314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ASPECTOS A CONSIDERAR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PUNTAJE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46004"/>
                  </a:ext>
                </a:extLst>
              </a:tr>
              <a:tr h="844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A) Fundamentación (Justificación de la propuesta a la luz de marcos teóricos pertinentes</a:t>
                      </a:r>
                      <a:r>
                        <a:rPr lang="es-AR" sz="1100" dirty="0">
                          <a:effectLst/>
                        </a:rPr>
                        <a:t>.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214076"/>
                  </a:ext>
                </a:extLst>
              </a:tr>
              <a:tr h="844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B) Expectativas de logro (Reformulación – Criterios de reformulación y de organización)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31980"/>
                  </a:ext>
                </a:extLst>
              </a:tr>
              <a:tr h="141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C) Contenidos académicos actualizados y contextualizados a problemáticas regionales y/o provinciales (Selección – Jerarquización – Secuenciación – Criterios de Organización).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7668623"/>
                  </a:ext>
                </a:extLst>
              </a:tr>
              <a:tr h="679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D) Coherencia interna de la propuesta pedagógica.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596475"/>
                  </a:ext>
                </a:extLst>
              </a:tr>
              <a:tr h="821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E) Intervención didáctica (Estilo – Estrategias de intervención).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1215746"/>
                  </a:ext>
                </a:extLst>
              </a:tr>
            </a:tbl>
          </a:graphicData>
        </a:graphic>
      </p:graphicFrame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C81753D4-9281-4D42-8DF5-0EB30E78720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5003810"/>
              </p:ext>
            </p:extLst>
          </p:nvPr>
        </p:nvGraphicFramePr>
        <p:xfrm>
          <a:off x="6200775" y="1690688"/>
          <a:ext cx="5723938" cy="49211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05199">
                  <a:extLst>
                    <a:ext uri="{9D8B030D-6E8A-4147-A177-3AD203B41FA5}">
                      <a16:colId xmlns:a16="http://schemas.microsoft.com/office/drawing/2014/main" val="176813564"/>
                    </a:ext>
                  </a:extLst>
                </a:gridCol>
                <a:gridCol w="1018739">
                  <a:extLst>
                    <a:ext uri="{9D8B030D-6E8A-4147-A177-3AD203B41FA5}">
                      <a16:colId xmlns:a16="http://schemas.microsoft.com/office/drawing/2014/main" val="3510170810"/>
                    </a:ext>
                  </a:extLst>
                </a:gridCol>
              </a:tblGrid>
              <a:tr h="720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F) Atención al impacto de la propuesta en la práctica docente o profesional.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299747"/>
                  </a:ext>
                </a:extLst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G) Presupuesto del tiempo – Criterio de distribución.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870635"/>
                  </a:ext>
                </a:extLst>
              </a:tr>
              <a:tr h="563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H) Recursos (Materiales y didácticos).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326166"/>
                  </a:ext>
                </a:extLst>
              </a:tr>
              <a:tr h="146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I) Bibliografía del docente, del alumno. Actualización y pertinencia. Adecuación de la bibliografía a los tiempos y modalidades previstos para la implementación de la propuesta.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0938929"/>
                  </a:ext>
                </a:extLst>
              </a:tr>
              <a:tr h="874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J) Propuesta de evaluación, adecuación a la normativa vigente y al Plan Institucional – Pertinencia para el Nivel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10510"/>
                  </a:ext>
                </a:extLst>
              </a:tr>
              <a:tr h="71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K) Propuesta de actividades de extensión e investigación: pertinencia y factibilidad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266363"/>
                  </a:ext>
                </a:extLst>
              </a:tr>
            </a:tbl>
          </a:graphicData>
        </a:graphic>
      </p:graphicFrame>
      <p:pic>
        <p:nvPicPr>
          <p:cNvPr id="16" name="Imagen 15">
            <a:extLst>
              <a:ext uri="{FF2B5EF4-FFF2-40B4-BE49-F238E27FC236}">
                <a16:creationId xmlns:a16="http://schemas.microsoft.com/office/drawing/2014/main" id="{C543EA28-4C43-4606-9BD0-2AF0D27C4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8" y="246185"/>
            <a:ext cx="1546851" cy="14445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901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9706E75-D0AF-4B31-A198-B20388F5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/>
          <a:lstStyle/>
          <a:p>
            <a:r>
              <a:rPr lang="es-ES" dirty="0"/>
              <a:t>								Entrevista</a:t>
            </a:r>
            <a:endParaRPr lang="es-AR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E67A7FD-9170-41FA-8446-4D86287F5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792196"/>
              </p:ext>
            </p:extLst>
          </p:nvPr>
        </p:nvGraphicFramePr>
        <p:xfrm>
          <a:off x="295422" y="1477109"/>
          <a:ext cx="11746523" cy="51909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5891">
                  <a:extLst>
                    <a:ext uri="{9D8B030D-6E8A-4147-A177-3AD203B41FA5}">
                      <a16:colId xmlns:a16="http://schemas.microsoft.com/office/drawing/2014/main" val="2213655465"/>
                    </a:ext>
                  </a:extLst>
                </a:gridCol>
                <a:gridCol w="2090632">
                  <a:extLst>
                    <a:ext uri="{9D8B030D-6E8A-4147-A177-3AD203B41FA5}">
                      <a16:colId xmlns:a16="http://schemas.microsoft.com/office/drawing/2014/main" val="3278652106"/>
                    </a:ext>
                  </a:extLst>
                </a:gridCol>
              </a:tblGrid>
              <a:tr h="322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ASPECTOS A CONSIDERAR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PUNTAJE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746671"/>
                  </a:ext>
                </a:extLst>
              </a:tr>
              <a:tr h="580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Coherencia interna de la presentación oral y de ésta con la propuesta pedagógica presentada.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260270"/>
                  </a:ext>
                </a:extLst>
              </a:tr>
              <a:tr h="65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Profundización y/o ampliación de información, criterios y enfoques de la propuesta pedagógica, con fundamentación en marcos teóricos pertinentes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8389970"/>
                  </a:ext>
                </a:extLst>
              </a:tr>
              <a:tr h="65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Justificación de la propuesta pedagógica en principios organizadores del Diseño Curricular Provincial, desarrollo de competencias profesionales, proyecto curricular institucional.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2540650"/>
                  </a:ext>
                </a:extLst>
              </a:tr>
              <a:tr h="1716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>
                          <a:effectLst/>
                        </a:rPr>
                        <a:t>Actualización científica, adecuada contextualización y propuesta didáctica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3610936"/>
                  </a:ext>
                </a:extLst>
              </a:tr>
              <a:tr h="628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Viabilidad general de la propuesta de extensión e investigación.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115665"/>
                  </a:ext>
                </a:extLst>
              </a:tr>
              <a:tr h="62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800" dirty="0">
                          <a:effectLst/>
                        </a:rPr>
                        <a:t>Claridad y precisión de la presentación oral.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25567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3B1171A3-8D1F-494B-B5A2-F19571D58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77554"/>
            <a:ext cx="1460183" cy="1363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038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785</Words>
  <Application>Microsoft Office PowerPoint</Application>
  <PresentationFormat>Panorámica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 Asistencia Técnica Proyectos Cobertura de Cátedra</vt:lpstr>
      <vt:lpstr>                 ¿En que consiste la presentación de                   proyectos?</vt:lpstr>
      <vt:lpstr>    ¿Cómo hacer el proyecto?</vt:lpstr>
      <vt:lpstr>   ¿Qué indica la Resolución 5886?</vt:lpstr>
      <vt:lpstr>           Valoración de títulos y antecedentes:                              Anexo II - Res. 5886/03</vt:lpstr>
      <vt:lpstr>Presentación de PowerPoint</vt:lpstr>
      <vt:lpstr>Presentación de PowerPoint</vt:lpstr>
      <vt:lpstr>      Propuesta curricular:       Aspectos a ser evaluados</vt:lpstr>
      <vt:lpstr>        Entrevista</vt:lpstr>
      <vt:lpstr>                  El proyecto se debe armar siguiendo la Resol. 5886,                       teniendo en cuenta los siguientes ítems</vt:lpstr>
      <vt:lpstr>                                                    Entonces…</vt:lpstr>
      <vt:lpstr>                                                             Anexo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Asistencia Técnica Proyectos Cobertura de Cátedra</dc:title>
  <dc:creator>Diego Radicali</dc:creator>
  <cp:lastModifiedBy>Diego Radicali</cp:lastModifiedBy>
  <cp:revision>7</cp:revision>
  <dcterms:created xsi:type="dcterms:W3CDTF">2021-12-27T21:25:01Z</dcterms:created>
  <dcterms:modified xsi:type="dcterms:W3CDTF">2021-12-28T16:16:20Z</dcterms:modified>
</cp:coreProperties>
</file>